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2"/>
  </p:notesMasterIdLst>
  <p:sldIdLst>
    <p:sldId id="256" r:id="rId2"/>
    <p:sldId id="320" r:id="rId3"/>
    <p:sldId id="321" r:id="rId4"/>
    <p:sldId id="291" r:id="rId5"/>
    <p:sldId id="297" r:id="rId6"/>
    <p:sldId id="298" r:id="rId7"/>
    <p:sldId id="300" r:id="rId8"/>
    <p:sldId id="304" r:id="rId9"/>
    <p:sldId id="306" r:id="rId10"/>
    <p:sldId id="319" r:id="rId11"/>
    <p:sldId id="307" r:id="rId12"/>
    <p:sldId id="308" r:id="rId13"/>
    <p:sldId id="309" r:id="rId14"/>
    <p:sldId id="310" r:id="rId15"/>
    <p:sldId id="312" r:id="rId16"/>
    <p:sldId id="318" r:id="rId17"/>
    <p:sldId id="313" r:id="rId18"/>
    <p:sldId id="315" r:id="rId19"/>
    <p:sldId id="317" r:id="rId20"/>
    <p:sldId id="267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>
      <p:cViewPr varScale="1">
        <p:scale>
          <a:sx n="83" d="100"/>
          <a:sy n="83" d="100"/>
        </p:scale>
        <p:origin x="1478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png>
</file>

<file path=ppt/media/image6.JPG>
</file>

<file path=ppt/media/image7.JP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8295F-6460-4C2C-8F33-3C18700BB1E4}" type="datetimeFigureOut">
              <a:rPr lang="id-ID" smtClean="0"/>
              <a:t>28/05/2020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39B436-CDA2-46B3-9EAF-96D903BADCE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3153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9B436-CDA2-46B3-9EAF-96D903BADCEE}" type="slidenum">
              <a:rPr lang="id-ID" smtClean="0"/>
              <a:t>13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09667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9B436-CDA2-46B3-9EAF-96D903BADCEE}" type="slidenum">
              <a:rPr lang="id-ID" smtClean="0"/>
              <a:t>14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00134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9B436-CDA2-46B3-9EAF-96D903BADCEE}" type="slidenum">
              <a:rPr lang="id-ID" smtClean="0"/>
              <a:t>15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55575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9B436-CDA2-46B3-9EAF-96D903BADCEE}" type="slidenum">
              <a:rPr lang="id-ID" smtClean="0"/>
              <a:t>16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280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9B436-CDA2-46B3-9EAF-96D903BADCEE}" type="slidenum">
              <a:rPr lang="id-ID" smtClean="0"/>
              <a:t>17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4537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9B436-CDA2-46B3-9EAF-96D903BADCEE}" type="slidenum">
              <a:rPr lang="id-ID" smtClean="0"/>
              <a:t>18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6894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9B436-CDA2-46B3-9EAF-96D903BADCEE}" type="slidenum">
              <a:rPr lang="id-ID" smtClean="0"/>
              <a:t>19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78658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6353" y="2116183"/>
            <a:ext cx="5532120" cy="1898626"/>
          </a:xfrm>
        </p:spPr>
        <p:txBody>
          <a:bodyPr anchor="b">
            <a:normAutofit/>
          </a:bodyPr>
          <a:lstStyle>
            <a:lvl1pPr algn="r">
              <a:defRPr lang="en-US" sz="3600" b="1" kern="1200" dirty="0" smtClean="0">
                <a:solidFill>
                  <a:srgbClr val="1B2D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7427" y="4014809"/>
            <a:ext cx="5101046" cy="918347"/>
          </a:xfrm>
        </p:spPr>
        <p:txBody>
          <a:bodyPr>
            <a:normAutofit/>
          </a:bodyPr>
          <a:lstStyle>
            <a:lvl1pPr marL="0" indent="0" algn="r" defTabSz="914400" rtl="0" eaLnBrk="1" latinLnBrk="0" hangingPunct="1">
              <a:buNone/>
              <a:defRPr lang="en-US" sz="1600" kern="1200" dirty="0">
                <a:solidFill>
                  <a:srgbClr val="366FBE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4A07996-5D5C-4CE1-9E1C-A3A491FD6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C5D1767-537B-44B9-A313-BBE523569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51073" y="6356350"/>
            <a:ext cx="2057400" cy="365125"/>
          </a:xfrm>
        </p:spPr>
        <p:txBody>
          <a:bodyPr/>
          <a:lstStyle/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ECE7BB-7343-4C29-B856-6101F1F1CB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257" y="5579460"/>
            <a:ext cx="1160624" cy="114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89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792E5BC-C00D-46E2-9EE8-5B46162B1232}" type="datetimeFigureOut">
              <a:rPr lang="en-US" smtClean="0"/>
              <a:pPr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30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792E5BC-C00D-46E2-9EE8-5B46162B1232}" type="datetimeFigureOut">
              <a:rPr lang="en-US" smtClean="0"/>
              <a:pPr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22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ing Slide">
    <p:bg>
      <p:bgPr>
        <a:blipFill dpi="0" rotWithShape="1">
          <a:blip r:embed="rId2" cstate="print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8067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Clr>
                <a:srgbClr val="3769B0"/>
              </a:buClr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rgbClr val="3769B0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rgbClr val="3769B0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rgbClr val="3769B0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rgbClr val="3769B0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B9EB699-AF27-45D9-9305-3DC1993AB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BECBC2E-7142-4EC5-84C9-12ADD3DF8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2E5BC-C00D-46E2-9EE8-5B46162B1232}" type="datetimeFigureOut">
              <a:rPr lang="en-US" smtClean="0"/>
              <a:pPr/>
              <a:t>5/28/2020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2006ECE0-F096-4C90-BE50-BB204B10F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A9E3DB7-D2A8-41C8-B09A-68C24ACDA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95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 cstate="print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231" y="2163308"/>
            <a:ext cx="5481638" cy="1785214"/>
          </a:xfrm>
        </p:spPr>
        <p:txBody>
          <a:bodyPr anchor="b"/>
          <a:lstStyle>
            <a:lvl1pPr algn="r">
              <a:defRPr lang="en-US" sz="3600" b="1" kern="1200" smtClean="0">
                <a:solidFill>
                  <a:srgbClr val="1B2D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74231" y="3948521"/>
            <a:ext cx="5481638" cy="622616"/>
          </a:xfrm>
        </p:spPr>
        <p:txBody>
          <a:bodyPr>
            <a:normAutofit/>
          </a:bodyPr>
          <a:lstStyle>
            <a:lvl1pPr marL="0" indent="0" algn="r">
              <a:buNone/>
              <a:defRPr lang="en-US" sz="1600" kern="1200" dirty="0" smtClean="0">
                <a:solidFill>
                  <a:srgbClr val="366FBE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5A3666-5AE8-482D-8735-2F3B8D298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2E5BC-C00D-46E2-9EE8-5B46162B1232}" type="datetimeFigureOut">
              <a:rPr lang="en-US" smtClean="0"/>
              <a:pPr/>
              <a:t>5/28/2020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889A8B-5646-42F8-804F-059A986D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D1013C-4F60-45E9-8BD2-57949E577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06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6B87A36-3434-46ED-B5CE-A1BE5A77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2E5BC-C00D-46E2-9EE8-5B46162B1232}" type="datetimeFigureOut">
              <a:rPr lang="en-US" smtClean="0"/>
              <a:pPr/>
              <a:t>5/28/2020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F419190-7DCA-4A7E-9172-D9A3B0BEB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F705846-77CA-4DF0-9632-D0539BE3C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28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792E5BC-C00D-46E2-9EE8-5B46162B1232}" type="datetimeFigureOut">
              <a:rPr lang="en-US" smtClean="0"/>
              <a:pPr/>
              <a:t>5/28/2020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D7E4966-5E44-4CB7-8C74-19BFA3BA6A35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1982" y="2506662"/>
            <a:ext cx="3886200" cy="3683001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92E77F0-D550-43CD-9B39-5A384BCA8BA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629745" y="2548302"/>
            <a:ext cx="3886200" cy="3654424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35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792E5BC-C00D-46E2-9EE8-5B46162B1232}" type="datetimeFigureOut">
              <a:rPr lang="en-US" smtClean="0"/>
              <a:pPr/>
              <a:t>5/28/2020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984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792E5BC-C00D-46E2-9EE8-5B46162B1232}" type="datetimeFigureOut">
              <a:rPr lang="en-US" smtClean="0"/>
              <a:pPr/>
              <a:t>5/28/2020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142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792E5BC-C00D-46E2-9EE8-5B46162B1232}" type="datetimeFigureOut">
              <a:rPr lang="en-US" smtClean="0"/>
              <a:pPr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23806EB-9A3A-4350-A569-35F431399B3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887390" y="987426"/>
            <a:ext cx="4627959" cy="4881562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Clr>
                <a:srgbClr val="3769B0"/>
              </a:buClr>
              <a:buFont typeface="Wingdings" panose="05000000000000000000" pitchFamily="2" charset="2"/>
              <a:buChar char="§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31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792E5BC-C00D-46E2-9EE8-5B46162B1232}" type="datetimeFigureOut">
              <a:rPr lang="en-US" smtClean="0"/>
              <a:pPr/>
              <a:t>5/28/2020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749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2E5BC-C00D-46E2-9EE8-5B46162B1232}" type="datetimeFigureOut">
              <a:rPr lang="en-US" smtClean="0"/>
              <a:pPr/>
              <a:t>5/28/2020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6456E-A773-42A4-A122-4B02DC2E01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249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rgbClr val="1B2E59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5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5.png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9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0544" y="1497808"/>
            <a:ext cx="8062912" cy="1470025"/>
          </a:xfrm>
        </p:spPr>
        <p:txBody>
          <a:bodyPr>
            <a:normAutofit/>
          </a:bodyPr>
          <a:lstStyle/>
          <a:p>
            <a:r>
              <a:rPr lang="it-IT" sz="2800" dirty="0">
                <a:latin typeface="Verdana" pitchFamily="34" charset="0"/>
                <a:ea typeface="Verdana" pitchFamily="34" charset="0"/>
                <a:cs typeface="Verdana" pitchFamily="34" charset="0"/>
              </a:rPr>
              <a:t>Penerapan </a:t>
            </a:r>
            <a:r>
              <a:rPr lang="it-IT" sz="2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Algoritma Anonimisasi </a:t>
            </a:r>
            <a:r>
              <a:rPr lang="it-IT" sz="2800" dirty="0">
                <a:latin typeface="Verdana" pitchFamily="34" charset="0"/>
                <a:ea typeface="Verdana" pitchFamily="34" charset="0"/>
                <a:cs typeface="Verdana" pitchFamily="34" charset="0"/>
              </a:rPr>
              <a:t>Data </a:t>
            </a:r>
            <a:r>
              <a:rPr lang="it-IT" sz="2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Pada Lingkungan </a:t>
            </a:r>
            <a:r>
              <a:rPr lang="it-IT" sz="2800" dirty="0">
                <a:latin typeface="Verdana" pitchFamily="34" charset="0"/>
                <a:ea typeface="Verdana" pitchFamily="34" charset="0"/>
                <a:cs typeface="Verdana" pitchFamily="34" charset="0"/>
              </a:rPr>
              <a:t>Big Data</a:t>
            </a:r>
            <a:endParaRPr lang="en-US" sz="2800" b="1" dirty="0">
              <a:effectLst/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544" y="2971800"/>
            <a:ext cx="8062912" cy="17526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id-ID" sz="1800" b="1" dirty="0" smtClean="0">
                <a:solidFill>
                  <a:srgbClr val="00206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Review</a:t>
            </a:r>
            <a:r>
              <a:rPr lang="en-US" sz="1800" b="1" dirty="0" smtClean="0">
                <a:solidFill>
                  <a:srgbClr val="00206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1800" b="1" dirty="0" err="1">
                <a:solidFill>
                  <a:srgbClr val="00206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Skripsi</a:t>
            </a:r>
            <a:r>
              <a:rPr lang="en-US" sz="1800" b="1" dirty="0">
                <a:solidFill>
                  <a:srgbClr val="00206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1</a:t>
            </a:r>
            <a:endParaRPr lang="en-US" sz="1800" b="1" dirty="0" smtClean="0">
              <a:solidFill>
                <a:srgbClr val="00206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>
              <a:spcBef>
                <a:spcPts val="0"/>
              </a:spcBef>
            </a:pPr>
            <a:r>
              <a:rPr lang="id-ID" sz="1800" b="1" dirty="0" smtClean="0">
                <a:solidFill>
                  <a:srgbClr val="00206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Universitas Katolik P</a:t>
            </a:r>
            <a:r>
              <a:rPr lang="en-US" sz="1800" b="1" dirty="0" smtClean="0">
                <a:solidFill>
                  <a:srgbClr val="00206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id-ID" sz="1800" b="1" dirty="0" smtClean="0">
                <a:solidFill>
                  <a:srgbClr val="00206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rahyangan</a:t>
            </a:r>
            <a:r>
              <a:rPr lang="en-US" sz="1800" b="1" dirty="0" smtClean="0">
                <a:solidFill>
                  <a:srgbClr val="00206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/>
            </a:r>
            <a:br>
              <a:rPr lang="en-US" sz="1800" b="1" dirty="0" smtClean="0">
                <a:solidFill>
                  <a:srgbClr val="00206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</a:br>
            <a:endParaRPr lang="en-US" sz="1800" b="1" dirty="0" smtClean="0">
              <a:solidFill>
                <a:srgbClr val="00206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id-ID" sz="1800" b="1" dirty="0">
                <a:solidFill>
                  <a:srgbClr val="002060"/>
                </a:solidFill>
                <a:latin typeface="Verdana" pitchFamily="34" charset="0"/>
                <a:ea typeface="Verdana" pitchFamily="34" charset="0"/>
              </a:rPr>
              <a:t>Stephen Jordan</a:t>
            </a:r>
            <a:br>
              <a:rPr lang="id-ID" sz="1800" b="1" dirty="0">
                <a:solidFill>
                  <a:srgbClr val="002060"/>
                </a:solidFill>
                <a:latin typeface="Verdana" pitchFamily="34" charset="0"/>
                <a:ea typeface="Verdana" pitchFamily="34" charset="0"/>
              </a:rPr>
            </a:br>
            <a:r>
              <a:rPr lang="id-ID" sz="1800" b="1" dirty="0">
                <a:solidFill>
                  <a:srgbClr val="002060"/>
                </a:solidFill>
                <a:latin typeface="Verdana" pitchFamily="34" charset="0"/>
                <a:ea typeface="Verdana" pitchFamily="34" charset="0"/>
              </a:rPr>
              <a:t>2016730018</a:t>
            </a:r>
            <a:endParaRPr lang="en-US" sz="1800" dirty="0">
              <a:solidFill>
                <a:srgbClr val="002060"/>
              </a:solidFill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73"/>
    </mc:Choice>
    <mc:Fallback xmlns="">
      <p:transition spd="slow" advTm="14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K-Anonymity (2)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5124764"/>
            <a:ext cx="7754339" cy="14303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900" y="3276600"/>
            <a:ext cx="6477000" cy="14954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1447800"/>
            <a:ext cx="6400800" cy="1590675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343400" y="2971800"/>
            <a:ext cx="0" cy="390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343400" y="4724400"/>
            <a:ext cx="0" cy="390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128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046"/>
    </mc:Choice>
    <mc:Fallback>
      <p:transition spd="slow" advTm="67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28650" y="1702234"/>
            <a:ext cx="782955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2000" dirty="0"/>
              <a:t>Tahapan </a:t>
            </a:r>
            <a:r>
              <a:rPr lang="id-ID" sz="2000" dirty="0" smtClean="0"/>
              <a:t>pada Greedy k-member clustering:</a:t>
            </a:r>
            <a:endParaRPr lang="id-ID" sz="2000" dirty="0"/>
          </a:p>
          <a:p>
            <a:pPr marL="457200" indent="-457200">
              <a:buClrTx/>
              <a:buFont typeface="+mj-lt"/>
              <a:buAutoNum type="arabicPeriod"/>
            </a:pPr>
            <a:r>
              <a:rPr lang="id-ID" sz="2000" dirty="0" smtClean="0"/>
              <a:t>Melakukan inisialisasi masing-masing variabel.</a:t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endParaRPr lang="id-ID" sz="2000" dirty="0" smtClean="0"/>
          </a:p>
          <a:p>
            <a:pPr marL="457200" indent="-457200">
              <a:buClrTx/>
              <a:buFont typeface="+mj-lt"/>
              <a:buAutoNum type="arabicPeriod"/>
            </a:pPr>
            <a:r>
              <a:rPr lang="id-ID" sz="2000" dirty="0" smtClean="0"/>
              <a:t>Mencari anggota kelompok data </a:t>
            </a:r>
            <a:r>
              <a:rPr lang="id-ID" sz="2000" dirty="0" smtClean="0"/>
              <a:t>pertama</a:t>
            </a:r>
            <a:r>
              <a:rPr lang="id-ID" sz="2000" dirty="0"/>
              <a:t> </a:t>
            </a:r>
            <a:r>
              <a:rPr lang="id-ID" sz="2000" dirty="0" smtClean="0"/>
              <a:t>dengan </a:t>
            </a:r>
            <a:br>
              <a:rPr lang="id-ID" sz="2000" dirty="0" smtClean="0"/>
            </a:br>
            <a:r>
              <a:rPr lang="id-ID" sz="2000" dirty="0" smtClean="0"/>
              <a:t>perbedaan </a:t>
            </a:r>
            <a:r>
              <a:rPr lang="id-ID" sz="2000" dirty="0"/>
              <a:t>distance </a:t>
            </a:r>
            <a:r>
              <a:rPr lang="id-ID" sz="2000" dirty="0" smtClean="0"/>
              <a:t>antar rekord </a:t>
            </a:r>
            <a:r>
              <a:rPr lang="id-ID" sz="2000" dirty="0" smtClean="0"/>
              <a:t>tertinggi </a:t>
            </a:r>
            <a:br>
              <a:rPr lang="id-ID" sz="2000" dirty="0" smtClean="0"/>
            </a:br>
            <a:r>
              <a:rPr lang="id-ID" sz="2000" dirty="0" smtClean="0"/>
              <a:t>berdasarkan rumus berikut: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GREEDY K-MEMBER CLUSTERING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2999" y="2514600"/>
            <a:ext cx="1381127" cy="1143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4835658"/>
            <a:ext cx="4953000" cy="77357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3143827" y="5555132"/>
            <a:ext cx="1399598" cy="688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id-ID" sz="1600" dirty="0" smtClean="0"/>
              <a:t>distance</a:t>
            </a:r>
            <a:br>
              <a:rPr lang="id-ID" sz="1600" dirty="0" smtClean="0"/>
            </a:br>
            <a:r>
              <a:rPr lang="id-ID" sz="1600" dirty="0" smtClean="0"/>
              <a:t>numerikal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101214" y="5527423"/>
            <a:ext cx="1399598" cy="688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id-ID" sz="1600" dirty="0" smtClean="0"/>
              <a:t>distance</a:t>
            </a:r>
            <a:br>
              <a:rPr lang="id-ID" sz="1600" dirty="0" smtClean="0"/>
            </a:br>
            <a:r>
              <a:rPr lang="id-ID" sz="1600" dirty="0" smtClean="0"/>
              <a:t>kategorikal</a:t>
            </a:r>
          </a:p>
        </p:txBody>
      </p:sp>
      <p:cxnSp>
        <p:nvCxnSpPr>
          <p:cNvPr id="4" name="Straight Arrow Connector 3"/>
          <p:cNvCxnSpPr>
            <a:endCxn id="8" idx="0"/>
          </p:cNvCxnSpPr>
          <p:nvPr/>
        </p:nvCxnSpPr>
        <p:spPr>
          <a:xfrm>
            <a:off x="3843626" y="5334000"/>
            <a:ext cx="0" cy="221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791200" y="5334000"/>
            <a:ext cx="0" cy="221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Audio 2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0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040"/>
    </mc:Choice>
    <mc:Fallback>
      <p:transition spd="slow" advTm="58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28650" y="1702234"/>
            <a:ext cx="782955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2000" dirty="0"/>
              <a:t>Tahapan </a:t>
            </a:r>
            <a:r>
              <a:rPr lang="id-ID" sz="2000" dirty="0" smtClean="0"/>
              <a:t>pada Greedy k-member clustering (2):</a:t>
            </a:r>
          </a:p>
          <a:p>
            <a:pPr marL="914400" lvl="1" indent="-457200">
              <a:buClrTx/>
              <a:buFont typeface="+mj-lt"/>
              <a:buAutoNum type="alphaLcPeriod"/>
            </a:pPr>
            <a:r>
              <a:rPr lang="id-ID" sz="2000" dirty="0" smtClean="0"/>
              <a:t>Diberikan contoh dataset seperti berikut:</a:t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endParaRPr lang="id-ID" sz="2000" dirty="0" smtClean="0"/>
          </a:p>
          <a:p>
            <a:pPr marL="914400" lvl="1" indent="-457200">
              <a:buClrTx/>
              <a:buFont typeface="+mj-lt"/>
              <a:buAutoNum type="alphaLcPeriod"/>
            </a:pPr>
            <a:r>
              <a:rPr lang="id-ID" sz="2000" dirty="0" smtClean="0"/>
              <a:t>Menghitung distance numerikal dan kategorikal </a:t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/>
              <a:t>Distance </a:t>
            </a:r>
            <a:r>
              <a:rPr lang="id-ID" sz="2000" dirty="0" smtClean="0"/>
              <a:t>numerikal</a:t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>Distance kategorikal</a:t>
            </a:r>
            <a:r>
              <a:rPr lang="id-ID" sz="2000" dirty="0"/>
              <a:t/>
            </a:r>
            <a:br>
              <a:rPr lang="id-ID" sz="2000" dirty="0"/>
            </a:br>
            <a:endParaRPr lang="id-ID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GREEDY K-MEMBER CLUSTERING (2)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US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774" y="2449528"/>
            <a:ext cx="6401225" cy="15814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9775" y="6019799"/>
            <a:ext cx="2819825" cy="59270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650691" y="2819400"/>
            <a:ext cx="838200" cy="1991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Rectangle 11"/>
          <p:cNvSpPr/>
          <p:nvPr/>
        </p:nvSpPr>
        <p:spPr>
          <a:xfrm>
            <a:off x="1659927" y="3048000"/>
            <a:ext cx="838200" cy="1991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Rectangle 12"/>
          <p:cNvSpPr/>
          <p:nvPr/>
        </p:nvSpPr>
        <p:spPr>
          <a:xfrm>
            <a:off x="2544116" y="2620216"/>
            <a:ext cx="1342083" cy="1265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00" y="4918102"/>
            <a:ext cx="4486275" cy="74295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654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40"/>
    </mc:Choice>
    <mc:Fallback>
      <p:transition spd="slow" advTm="56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28650" y="1702234"/>
            <a:ext cx="782955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2000" dirty="0"/>
              <a:t>Tahapan </a:t>
            </a:r>
            <a:r>
              <a:rPr lang="id-ID" sz="2000" dirty="0" smtClean="0"/>
              <a:t>pada Greedy k-member clustering (3):</a:t>
            </a:r>
          </a:p>
          <a:p>
            <a:pPr marL="457200" lvl="1" indent="0">
              <a:buClrTx/>
              <a:buNone/>
            </a:pPr>
            <a:r>
              <a:rPr lang="id-ID" sz="2000" dirty="0" smtClean="0"/>
              <a:t>	Digunakan </a:t>
            </a:r>
            <a:r>
              <a:rPr lang="id-ID" sz="2000" dirty="0"/>
              <a:t>taxonomy tree </a:t>
            </a:r>
            <a:r>
              <a:rPr lang="id-ID" sz="2000" dirty="0" smtClean="0"/>
              <a:t>(workclass) sebagai </a:t>
            </a:r>
            <a:r>
              <a:rPr lang="id-ID" sz="2000" dirty="0"/>
              <a:t>berikut</a:t>
            </a:r>
            <a:r>
              <a:rPr lang="id-ID" sz="2000" dirty="0" smtClean="0"/>
              <a:t>:</a:t>
            </a:r>
            <a:br>
              <a:rPr lang="id-ID" sz="2000" dirty="0" smtClean="0"/>
            </a:br>
            <a:r>
              <a:rPr lang="id-ID" sz="2000" dirty="0"/>
              <a:t/>
            </a:r>
            <a:br>
              <a:rPr lang="id-ID" sz="2000" dirty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endParaRPr lang="id-ID" sz="2000" dirty="0" smtClean="0"/>
          </a:p>
          <a:p>
            <a:pPr marL="914400" lvl="1" indent="-457200">
              <a:buClrTx/>
              <a:buFont typeface="+mj-lt"/>
              <a:buAutoNum type="alphaLcPeriod" startAt="3"/>
            </a:pPr>
            <a:r>
              <a:rPr lang="id-ID" sz="2000" dirty="0"/>
              <a:t>Mencari perbedaan distance antar rekord yang paling </a:t>
            </a:r>
            <a:r>
              <a:rPr lang="id-ID" sz="2000" dirty="0" smtClean="0"/>
              <a:t>besar</a:t>
            </a:r>
            <a:br>
              <a:rPr lang="id-ID" sz="2000" dirty="0" smtClean="0"/>
            </a:br>
            <a:r>
              <a:rPr lang="id-ID" sz="2000" dirty="0" smtClean="0"/>
              <a:t> </a:t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>Distance antar rekord terbesar adalah “t3”, sehingga t3 menjadi anggota pertama pada kelompok data yang baru.</a:t>
            </a:r>
            <a:r>
              <a:rPr lang="id-ID" sz="2000" dirty="0"/>
              <a:t/>
            </a:r>
            <a:br>
              <a:rPr lang="id-ID" sz="2000" dirty="0"/>
            </a:br>
            <a:endParaRPr lang="id-ID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GREEDY K-MEMBER CLUSTERING (3)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n-US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198" y="2420980"/>
            <a:ext cx="5715002" cy="137795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9734" y="4139046"/>
            <a:ext cx="1616666" cy="118103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784901" y="4390012"/>
            <a:ext cx="1701499" cy="3343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088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558"/>
    </mc:Choice>
    <mc:Fallback>
      <p:transition spd="slow" advTm="56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8362950" cy="48736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d-ID" sz="2000" dirty="0"/>
              <a:t>Tahapan </a:t>
            </a:r>
            <a:r>
              <a:rPr lang="id-ID" sz="2000" dirty="0" smtClean="0"/>
              <a:t>pada Greedy k-member clustering (4):</a:t>
            </a:r>
          </a:p>
          <a:p>
            <a:pPr marL="457200" indent="-457200">
              <a:buClrTx/>
              <a:buFont typeface="+mj-lt"/>
              <a:buAutoNum type="arabicPeriod" startAt="3"/>
            </a:pPr>
            <a:r>
              <a:rPr lang="id-ID" sz="2000" dirty="0" smtClean="0"/>
              <a:t>Mencari anggota kelompok data selanjutnya yang memiliki nilai Information Loss (IL) terendah berdasarkan rumus berikut:</a:t>
            </a:r>
            <a:br>
              <a:rPr lang="id-ID" sz="2000" dirty="0" smtClean="0"/>
            </a:br>
            <a:endParaRPr lang="id-ID" sz="2000" dirty="0" smtClean="0"/>
          </a:p>
          <a:p>
            <a:pPr marL="0" indent="0">
              <a:buClrTx/>
              <a:buNone/>
            </a:pP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endParaRPr lang="id-ID" sz="2000" dirty="0"/>
          </a:p>
          <a:p>
            <a:pPr marL="914400" lvl="1" indent="-457200">
              <a:buClrTx/>
              <a:buFont typeface="+mj-lt"/>
              <a:buAutoNum type="alphaLcPeriod"/>
            </a:pPr>
            <a:r>
              <a:rPr lang="id-ID" sz="2000" dirty="0" smtClean="0"/>
              <a:t>Diketahui MAX</a:t>
            </a:r>
            <a:r>
              <a:rPr lang="id-ID" sz="2000" baseline="-25000" dirty="0" smtClean="0"/>
              <a:t>Age</a:t>
            </a:r>
            <a:r>
              <a:rPr lang="id-ID" sz="2000" dirty="0" smtClean="0"/>
              <a:t>= 53, MIN</a:t>
            </a:r>
            <a:r>
              <a:rPr lang="id-ID" sz="2000" baseline="-25000" dirty="0" smtClean="0"/>
              <a:t>Age</a:t>
            </a:r>
            <a:r>
              <a:rPr lang="id-ID" sz="2000" dirty="0" smtClean="0"/>
              <a:t>= 28, N</a:t>
            </a:r>
            <a:r>
              <a:rPr lang="id-ID" sz="2000" baseline="-25000" dirty="0" smtClean="0"/>
              <a:t>Age</a:t>
            </a:r>
            <a:r>
              <a:rPr lang="id-ID" sz="2000" dirty="0" smtClean="0"/>
              <a:t>= 5, H(</a:t>
            </a:r>
            <a:r>
              <a:rPr lang="el-GR" sz="2000" dirty="0" smtClean="0"/>
              <a:t>Λ(∪</a:t>
            </a:r>
            <a:r>
              <a:rPr lang="id-ID" sz="2000" baseline="-25000" dirty="0" smtClean="0"/>
              <a:t>Cj </a:t>
            </a:r>
            <a:r>
              <a:rPr lang="id-ID" sz="2000" dirty="0" smtClean="0"/>
              <a:t>))= 1, </a:t>
            </a:r>
            <a:br>
              <a:rPr lang="id-ID" sz="2000" dirty="0" smtClean="0"/>
            </a:br>
            <a:r>
              <a:rPr lang="id-ID" sz="2000" dirty="0" smtClean="0"/>
              <a:t>H(T</a:t>
            </a:r>
            <a:r>
              <a:rPr lang="id-ID" sz="2000" baseline="-25000" dirty="0" smtClean="0"/>
              <a:t>Cj</a:t>
            </a:r>
            <a:r>
              <a:rPr lang="id-ID" sz="2000" dirty="0" smtClean="0"/>
              <a:t>) = 1, jumlah cluster (e) = 5 maka hasilnya :</a:t>
            </a:r>
            <a:r>
              <a:rPr lang="id-ID" sz="1800" dirty="0" smtClean="0"/>
              <a:t/>
            </a:r>
            <a:br>
              <a:rPr lang="id-ID" sz="1800" dirty="0" smtClean="0"/>
            </a:br>
            <a:r>
              <a:rPr lang="id-ID" sz="1800" dirty="0" smtClean="0"/>
              <a:t/>
            </a:r>
            <a:br>
              <a:rPr lang="id-ID" sz="1800" dirty="0" smtClean="0"/>
            </a:br>
            <a:endParaRPr lang="id-ID" sz="1800" dirty="0" smtClean="0"/>
          </a:p>
          <a:p>
            <a:pPr marL="914400" lvl="2" indent="0">
              <a:buClrTx/>
              <a:buNone/>
            </a:pPr>
            <a:r>
              <a:rPr lang="id-ID" dirty="0"/>
              <a:t/>
            </a:r>
            <a:br>
              <a:rPr lang="id-ID" dirty="0"/>
            </a:br>
            <a:r>
              <a:rPr lang="id-ID" dirty="0" smtClean="0"/>
              <a:t/>
            </a:r>
            <a:br>
              <a:rPr lang="id-ID" dirty="0" smtClean="0"/>
            </a:br>
            <a:r>
              <a:rPr lang="id-ID" dirty="0" smtClean="0"/>
              <a:t/>
            </a:r>
            <a:br>
              <a:rPr lang="id-ID" dirty="0" smtClean="0"/>
            </a:br>
            <a:r>
              <a:rPr lang="id-ID" dirty="0"/>
              <a:t/>
            </a:r>
            <a:br>
              <a:rPr lang="id-ID" dirty="0"/>
            </a:br>
            <a:endParaRPr lang="id-ID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GREEDY K-MEMBER CLUSTERING (4)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US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8399" y="2723508"/>
            <a:ext cx="4050790" cy="101029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3314189" y="3726332"/>
            <a:ext cx="1821301" cy="688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id-ID" sz="1400" dirty="0" smtClean="0"/>
              <a:t>Information Loss</a:t>
            </a:r>
            <a:br>
              <a:rPr lang="id-ID" sz="1400" dirty="0" smtClean="0"/>
            </a:br>
            <a:r>
              <a:rPr lang="id-ID" sz="1400" dirty="0" smtClean="0"/>
              <a:t>numerikal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884298" y="3731562"/>
            <a:ext cx="1897502" cy="688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id-ID" sz="1400" dirty="0" smtClean="0"/>
              <a:t>Information Loss</a:t>
            </a:r>
            <a:br>
              <a:rPr lang="id-ID" sz="1400" dirty="0" smtClean="0"/>
            </a:br>
            <a:r>
              <a:rPr lang="id-ID" sz="1400" dirty="0" smtClean="0"/>
              <a:t>kategorikal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191000" y="3505200"/>
            <a:ext cx="0" cy="221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791200" y="3505200"/>
            <a:ext cx="0" cy="221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0800" y="4829770"/>
            <a:ext cx="3703894" cy="197602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597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545"/>
    </mc:Choice>
    <mc:Fallback>
      <p:transition spd="slow" advTm="66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7829550" cy="48736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d-ID" sz="2000" dirty="0"/>
              <a:t>Tahapan </a:t>
            </a:r>
            <a:r>
              <a:rPr lang="id-ID" sz="2000" dirty="0" smtClean="0"/>
              <a:t>pada Greedy k-member clustering (5):</a:t>
            </a:r>
          </a:p>
          <a:p>
            <a:pPr marL="914400" lvl="1" indent="-457200">
              <a:buClrTx/>
              <a:buFont typeface="+mj-lt"/>
              <a:buAutoNum type="alphaLcPeriod" startAt="2"/>
            </a:pPr>
            <a:r>
              <a:rPr lang="id-ID" sz="2000" dirty="0" smtClean="0"/>
              <a:t>Information </a:t>
            </a:r>
            <a:r>
              <a:rPr lang="id-ID" sz="2000" dirty="0"/>
              <a:t>Loss </a:t>
            </a:r>
            <a:r>
              <a:rPr lang="id-ID" sz="2000" dirty="0" smtClean="0"/>
              <a:t>terendah </a:t>
            </a:r>
            <a:r>
              <a:rPr lang="id-ID" sz="2000" dirty="0"/>
              <a:t>dimiliki oleh “t3, t4”, sehingga </a:t>
            </a:r>
            <a:r>
              <a:rPr lang="id-ID" sz="2000" dirty="0" smtClean="0"/>
              <a:t>“t3,t4” dikelompokan pada kelompok data yang sama.</a:t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endParaRPr lang="id-ID" sz="2000" dirty="0" smtClean="0"/>
          </a:p>
          <a:p>
            <a:pPr marL="914400" lvl="1" indent="-457200">
              <a:buClrTx/>
              <a:buFont typeface="+mj-lt"/>
              <a:buAutoNum type="alphaLcPeriod" startAt="2"/>
            </a:pPr>
            <a:r>
              <a:rPr lang="id-ID" sz="2000" dirty="0"/>
              <a:t>Hasil </a:t>
            </a:r>
            <a:r>
              <a:rPr lang="id-ID" sz="2000" dirty="0" smtClean="0"/>
              <a:t>pengelompokannya </a:t>
            </a:r>
            <a:r>
              <a:rPr lang="id-ID" sz="2000" dirty="0"/>
              <a:t>adalah sebagai berikut:</a:t>
            </a:r>
            <a:r>
              <a:rPr lang="id-ID" sz="2000" dirty="0" smtClean="0"/>
              <a:t/>
            </a:r>
            <a:br>
              <a:rPr lang="id-ID" sz="2000" dirty="0" smtClean="0"/>
            </a:br>
            <a:endParaRPr lang="id-ID" sz="2000" dirty="0" smtClean="0"/>
          </a:p>
          <a:p>
            <a:pPr marL="914400" lvl="2" indent="0">
              <a:buClrTx/>
              <a:buNone/>
            </a:pPr>
            <a:r>
              <a:rPr lang="id-ID" dirty="0"/>
              <a:t/>
            </a:r>
            <a:br>
              <a:rPr lang="id-ID" dirty="0"/>
            </a:br>
            <a:r>
              <a:rPr lang="id-ID" dirty="0" smtClean="0"/>
              <a:t/>
            </a:r>
            <a:br>
              <a:rPr lang="id-ID" dirty="0" smtClean="0"/>
            </a:br>
            <a:r>
              <a:rPr lang="id-ID" dirty="0" smtClean="0"/>
              <a:t/>
            </a:r>
            <a:br>
              <a:rPr lang="id-ID" dirty="0" smtClean="0"/>
            </a:br>
            <a:r>
              <a:rPr lang="id-ID" dirty="0"/>
              <a:t/>
            </a:r>
            <a:br>
              <a:rPr lang="id-ID" dirty="0"/>
            </a:br>
            <a:endParaRPr lang="id-ID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GREEDY K-MEMBER CLUSTERING (5)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en-US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8353" y="2743200"/>
            <a:ext cx="1665514" cy="11602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6399" y="4419600"/>
            <a:ext cx="6218083" cy="16002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679668" y="3306185"/>
            <a:ext cx="1654199" cy="2752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983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36"/>
    </mc:Choice>
    <mc:Fallback>
      <p:transition spd="slow" advTm="410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en-US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5807"/>
            <a:ext cx="9144000" cy="5152193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8921" y="2453621"/>
            <a:ext cx="361950" cy="382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1400" dirty="0" smtClean="0"/>
              <a:t>1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8921" y="3228357"/>
            <a:ext cx="36195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/>
              <a:t>2</a:t>
            </a:r>
            <a:endParaRPr lang="id-ID" sz="1400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381125" y="3016913"/>
            <a:ext cx="36195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 smtClean="0"/>
              <a:t>3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2133600" y="3452258"/>
            <a:ext cx="36195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/>
              <a:t>4</a:t>
            </a:r>
            <a:endParaRPr lang="id-ID" sz="1400" dirty="0" smtClean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3448050" y="4142003"/>
            <a:ext cx="36195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 smtClean="0"/>
              <a:t>5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2475956" y="4259055"/>
            <a:ext cx="36195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 smtClean="0"/>
              <a:t>6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36071" y="4259054"/>
            <a:ext cx="36195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/>
              <a:t>7</a:t>
            </a:r>
            <a:endParaRPr lang="id-ID" sz="1400" dirty="0" smtClean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40871" y="5638800"/>
            <a:ext cx="36195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/>
              <a:t>8</a:t>
            </a:r>
            <a:endParaRPr lang="id-ID" sz="1400" dirty="0" smtClean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2177960" y="5577302"/>
            <a:ext cx="36195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 smtClean="0"/>
              <a:t>9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5353050" y="2940843"/>
            <a:ext cx="38100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 smtClean="0"/>
              <a:t>10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5150031" y="3997579"/>
            <a:ext cx="38100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 smtClean="0"/>
              <a:t>11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7848600" y="3581400"/>
            <a:ext cx="38100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 smtClean="0"/>
              <a:t>12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5150031" y="5181292"/>
            <a:ext cx="381000" cy="3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1400" dirty="0" smtClean="0"/>
              <a:t>13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GREEDY K-MEMBER CLUSTERING (6)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304907" y="2953487"/>
            <a:ext cx="876336" cy="10108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2462967" y="4157258"/>
            <a:ext cx="985082" cy="10240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Rectangle 21"/>
          <p:cNvSpPr/>
          <p:nvPr/>
        </p:nvSpPr>
        <p:spPr>
          <a:xfrm>
            <a:off x="5354782" y="2890800"/>
            <a:ext cx="1117419" cy="8294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479701" y="1981200"/>
            <a:ext cx="1208981" cy="56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id-ID" sz="1200" dirty="0" smtClean="0"/>
              <a:t>membuat </a:t>
            </a:r>
            <a:br>
              <a:rPr lang="id-ID" sz="1200" dirty="0" smtClean="0"/>
            </a:br>
            <a:r>
              <a:rPr lang="id-ID" sz="1200" dirty="0" smtClean="0"/>
              <a:t>kelompok data</a:t>
            </a: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6967925" y="2019655"/>
            <a:ext cx="1821301" cy="688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id-ID" sz="1200" dirty="0" smtClean="0"/>
              <a:t>mengelompokan sisa data pada kelompok data yang sudah ada</a:t>
            </a:r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3339381" y="5331608"/>
            <a:ext cx="1821301" cy="6880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d-ID" sz="1200" dirty="0" smtClean="0"/>
              <a:t>mengelompokan </a:t>
            </a:r>
            <a:br>
              <a:rPr lang="id-ID" sz="1200" dirty="0" smtClean="0"/>
            </a:br>
            <a:r>
              <a:rPr lang="id-ID" sz="1200" dirty="0" smtClean="0"/>
              <a:t>data agar jumlahnya </a:t>
            </a:r>
            <a:br>
              <a:rPr lang="id-ID" sz="1200" dirty="0" smtClean="0"/>
            </a:br>
            <a:r>
              <a:rPr lang="id-ID" sz="1200" dirty="0" smtClean="0"/>
              <a:t>tidak lebih dari </a:t>
            </a:r>
            <a:br>
              <a:rPr lang="id-ID" sz="1200" dirty="0" smtClean="0"/>
            </a:br>
            <a:r>
              <a:rPr lang="id-ID" sz="1200" dirty="0" smtClean="0"/>
              <a:t>nilai (k)</a:t>
            </a:r>
          </a:p>
        </p:txBody>
      </p:sp>
      <p:sp>
        <p:nvSpPr>
          <p:cNvPr id="34" name="Rectangle 33"/>
          <p:cNvSpPr/>
          <p:nvPr/>
        </p:nvSpPr>
        <p:spPr>
          <a:xfrm>
            <a:off x="1482598" y="1981200"/>
            <a:ext cx="1260601" cy="4361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1905000" y="2417374"/>
            <a:ext cx="0" cy="5361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6967925" y="1881090"/>
            <a:ext cx="1795075" cy="8621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41" name="Elbow Connector 40"/>
          <p:cNvCxnSpPr>
            <a:stCxn id="22" idx="3"/>
          </p:cNvCxnSpPr>
          <p:nvPr/>
        </p:nvCxnSpPr>
        <p:spPr>
          <a:xfrm flipV="1">
            <a:off x="6472201" y="2743199"/>
            <a:ext cx="1376399" cy="562345"/>
          </a:xfrm>
          <a:prstGeom prst="bentConnector3">
            <a:avLst>
              <a:gd name="adj1" fmla="val 101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448049" y="5332053"/>
            <a:ext cx="1545997" cy="7639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45" name="Elbow Connector 44"/>
          <p:cNvCxnSpPr>
            <a:endCxn id="44" idx="1"/>
          </p:cNvCxnSpPr>
          <p:nvPr/>
        </p:nvCxnSpPr>
        <p:spPr>
          <a:xfrm rot="16200000" flipH="1">
            <a:off x="2981657" y="5247634"/>
            <a:ext cx="532735" cy="400049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Audio 2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927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059"/>
    </mc:Choice>
    <mc:Fallback>
      <p:transition spd="slow" advTm="155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spark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17</a:t>
            </a:fld>
            <a:endParaRPr lang="en-US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88032" y="1718398"/>
            <a:ext cx="74676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id-ID" sz="2000" dirty="0" smtClean="0"/>
              <a:t>Definisi</a:t>
            </a:r>
          </a:p>
          <a:p>
            <a:r>
              <a:rPr lang="id-ID" sz="2000" dirty="0" smtClean="0"/>
              <a:t>Framework komputasi big data</a:t>
            </a:r>
          </a:p>
          <a:p>
            <a:r>
              <a:rPr lang="id-ID" sz="2000" dirty="0"/>
              <a:t>K</a:t>
            </a:r>
            <a:r>
              <a:rPr lang="id-ID" sz="2000" dirty="0" smtClean="0"/>
              <a:t>omputasi yang cepat </a:t>
            </a:r>
          </a:p>
          <a:p>
            <a:r>
              <a:rPr lang="id-ID" sz="2000" dirty="0"/>
              <a:t>P</a:t>
            </a:r>
            <a:r>
              <a:rPr lang="id-ID" sz="2000" dirty="0" smtClean="0"/>
              <a:t>enyimpanan pada memori.</a:t>
            </a:r>
            <a:endParaRPr lang="en-US" sz="2000" dirty="0" smtClean="0"/>
          </a:p>
          <a:p>
            <a:pPr>
              <a:buFont typeface="Wingdings" panose="05000000000000000000" pitchFamily="2" charset="2"/>
              <a:buNone/>
            </a:pPr>
            <a:endParaRPr lang="id-ID" sz="2000" dirty="0" smtClean="0"/>
          </a:p>
          <a:p>
            <a:pPr marL="0" indent="0">
              <a:buNone/>
            </a:pPr>
            <a:r>
              <a:rPr lang="id-ID" sz="2000" dirty="0"/>
              <a:t>Hal-hal penting pada Spark:</a:t>
            </a:r>
          </a:p>
          <a:p>
            <a:r>
              <a:rPr lang="id-ID" sz="2000" dirty="0"/>
              <a:t>Spark tersedia untuk bahasa Java, Scala, dan Python. </a:t>
            </a:r>
          </a:p>
          <a:p>
            <a:r>
              <a:rPr lang="id-ID" sz="2000" dirty="0"/>
              <a:t>Spark membagi data menjadi beberapa partisi RDD.</a:t>
            </a:r>
          </a:p>
          <a:p>
            <a:r>
              <a:rPr lang="id-ID" sz="2000" dirty="0"/>
              <a:t>Komponen Spark: Spark Core, Spark SQL, dan Spark MLlib.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055" y="1073308"/>
            <a:ext cx="2805204" cy="14629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259" y="3505200"/>
            <a:ext cx="1220802" cy="5008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3354045"/>
            <a:ext cx="728197" cy="728197"/>
          </a:xfrm>
          <a:prstGeom prst="rect">
            <a:avLst/>
          </a:prstGeom>
        </p:spPr>
      </p:pic>
      <p:pic>
        <p:nvPicPr>
          <p:cNvPr id="10" name="Picture 4" descr="File:Python-logo-notext.svg - Wikimedia Commons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477570"/>
            <a:ext cx="5334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329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552"/>
    </mc:Choice>
    <mc:Fallback>
      <p:transition spd="slow" advTm="70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Spark MLLIB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en-US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85800" y="1527175"/>
            <a:ext cx="74676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2000" dirty="0" smtClean="0"/>
              <a:t>Komponen Spark yang berfokus pada pemodelan </a:t>
            </a:r>
            <a:r>
              <a:rPr lang="id-ID" sz="2000" dirty="0"/>
              <a:t>d</a:t>
            </a:r>
            <a:r>
              <a:rPr lang="id-ID" sz="2000" dirty="0" smtClean="0"/>
              <a:t>ata mining</a:t>
            </a:r>
            <a:br>
              <a:rPr lang="id-ID" sz="2000" dirty="0" smtClean="0"/>
            </a:br>
            <a:r>
              <a:rPr lang="id-ID" sz="2000" dirty="0" smtClean="0"/>
              <a:t>dengan konsep machine learning</a:t>
            </a:r>
          </a:p>
          <a:p>
            <a:pPr marL="0" indent="0">
              <a:buNone/>
            </a:pP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endParaRPr lang="en-US" sz="2000" dirty="0" smtClean="0"/>
          </a:p>
          <a:p>
            <a:r>
              <a:rPr lang="id-ID" sz="2000" dirty="0" smtClean="0"/>
              <a:t>Vektor, terdiri dari 2 jenis:</a:t>
            </a:r>
          </a:p>
          <a:p>
            <a:pPr marL="800100" lvl="1" indent="-342900">
              <a:buClrTx/>
              <a:buFont typeface="+mj-lt"/>
              <a:buAutoNum type="alphaLcPeriod"/>
            </a:pPr>
            <a:r>
              <a:rPr lang="id-ID" sz="1600" dirty="0" smtClean="0"/>
              <a:t>Vektor Dense: vektor yang menyimpan </a:t>
            </a:r>
            <a:r>
              <a:rPr lang="id-ID" sz="1600" dirty="0"/>
              <a:t>setiap nilai atribut </a:t>
            </a:r>
            <a:r>
              <a:rPr lang="id-ID" sz="1600" dirty="0" smtClean="0"/>
              <a:t>dataset</a:t>
            </a:r>
          </a:p>
          <a:p>
            <a:pPr marL="800100" lvl="1" indent="-342900">
              <a:buClrTx/>
              <a:buFont typeface="+mj-lt"/>
              <a:buAutoNum type="alphaLcPeriod"/>
            </a:pPr>
            <a:r>
              <a:rPr lang="id-ID" sz="1600" dirty="0" smtClean="0"/>
              <a:t>Vektor Sparse: vektor yang menyimpan nilai atribut yang bukan nol</a:t>
            </a:r>
            <a:endParaRPr lang="id-ID" sz="1600" dirty="0"/>
          </a:p>
          <a:p>
            <a:pPr marL="800100" lvl="1" indent="-342900">
              <a:buFont typeface="+mj-lt"/>
              <a:buAutoNum type="alphaLcPeriod"/>
            </a:pPr>
            <a:endParaRPr lang="en-US" sz="1600" b="1" dirty="0" smtClean="0"/>
          </a:p>
        </p:txBody>
      </p:sp>
      <p:pic>
        <p:nvPicPr>
          <p:cNvPr id="7" name="Picture 2" descr="Getting started with Spark — day 5 - Duy K. Nguyen - Medium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471" y="5027879"/>
            <a:ext cx="5100258" cy="1693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9470" y="2223937"/>
            <a:ext cx="4988529" cy="1701665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522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076"/>
    </mc:Choice>
    <mc:Fallback>
      <p:transition spd="slow" advTm="122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Spark MLLIB (2)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en-US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28650" y="1600200"/>
            <a:ext cx="409575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r>
              <a:rPr lang="id-ID" sz="2000" dirty="0" smtClean="0"/>
              <a:t>Naive Bayes</a:t>
            </a:r>
            <a:r>
              <a:rPr lang="en-US" sz="2000" dirty="0" smtClean="0"/>
              <a:t>:</a:t>
            </a:r>
          </a:p>
          <a:p>
            <a:r>
              <a:rPr lang="id-ID" sz="2000" dirty="0" smtClean="0"/>
              <a:t>Mengembalikan nilai label sebuah atribut yang sudah dikonversi ke nilai numerik</a:t>
            </a:r>
            <a:endParaRPr lang="id-ID" sz="2000" dirty="0"/>
          </a:p>
          <a:p>
            <a:endParaRPr lang="id-ID" sz="2000" dirty="0" smtClean="0"/>
          </a:p>
          <a:p>
            <a:endParaRPr lang="id-ID" sz="2000" dirty="0"/>
          </a:p>
          <a:p>
            <a:pPr marL="0" indent="0">
              <a:buNone/>
            </a:pPr>
            <a:endParaRPr lang="id-ID" sz="2000" dirty="0" smtClean="0"/>
          </a:p>
          <a:p>
            <a:endParaRPr lang="id-ID" sz="2000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724400" y="1603375"/>
            <a:ext cx="4139556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r>
              <a:rPr lang="id-ID" sz="2000" dirty="0" smtClean="0"/>
              <a:t>K-Means</a:t>
            </a:r>
            <a:r>
              <a:rPr lang="en-US" sz="2000" dirty="0" smtClean="0"/>
              <a:t>:</a:t>
            </a:r>
          </a:p>
          <a:p>
            <a:r>
              <a:rPr lang="id-ID" sz="2000" dirty="0" smtClean="0"/>
              <a:t>Mengembalikan nama kelompok cluster dalam bentuk nilai numerik</a:t>
            </a:r>
            <a:endParaRPr lang="id-ID" sz="2000" dirty="0"/>
          </a:p>
          <a:p>
            <a:endParaRPr lang="id-ID" sz="2000" dirty="0" smtClean="0"/>
          </a:p>
          <a:p>
            <a:endParaRPr lang="id-ID" sz="2000" dirty="0"/>
          </a:p>
          <a:p>
            <a:pPr marL="0" indent="0">
              <a:buNone/>
            </a:pPr>
            <a:endParaRPr lang="id-ID" sz="2000" dirty="0" smtClean="0"/>
          </a:p>
          <a:p>
            <a:endParaRPr lang="id-ID" sz="2000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835" y="3160250"/>
            <a:ext cx="3811369" cy="24023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0811" y="3160250"/>
            <a:ext cx="3949339" cy="2402350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57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43"/>
    </mc:Choice>
    <mc:Fallback>
      <p:transition spd="slow" advTm="42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28650" y="1598253"/>
            <a:ext cx="683895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2000" dirty="0" smtClean="0"/>
              <a:t>Masalah perlindungan data:</a:t>
            </a:r>
          </a:p>
          <a:p>
            <a:r>
              <a:rPr lang="id-ID" sz="2000" dirty="0"/>
              <a:t>Data yang </a:t>
            </a:r>
            <a:r>
              <a:rPr lang="id-ID" sz="2000" dirty="0" smtClean="0"/>
              <a:t>ingin dipublikasi </a:t>
            </a:r>
            <a:r>
              <a:rPr lang="id-ID" sz="2000" dirty="0"/>
              <a:t>masih mengandung </a:t>
            </a: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>informasi yang bersifat sensitif. </a:t>
            </a:r>
          </a:p>
          <a:p>
            <a:r>
              <a:rPr lang="id-ID" sz="2000" dirty="0" smtClean="0"/>
              <a:t>Metode </a:t>
            </a:r>
            <a:r>
              <a:rPr lang="id-ID" sz="2000" dirty="0"/>
              <a:t>enkripsi tidak dapat melindungi </a:t>
            </a:r>
            <a:r>
              <a:rPr lang="id-ID" sz="2000" dirty="0" smtClean="0"/>
              <a:t>serangan keterhubungan data (linkage attack).</a:t>
            </a:r>
            <a:br>
              <a:rPr lang="id-ID" sz="2000" dirty="0" smtClean="0"/>
            </a:br>
            <a:endParaRPr lang="id-ID" sz="2000" dirty="0" smtClean="0"/>
          </a:p>
          <a:p>
            <a:pPr marL="0" indent="0">
              <a:buNone/>
            </a:pPr>
            <a:r>
              <a:rPr lang="id-ID" sz="2000" dirty="0" smtClean="0"/>
              <a:t>Masalah pengolahan data:</a:t>
            </a:r>
          </a:p>
          <a:p>
            <a:r>
              <a:rPr lang="id-ID" sz="2000" dirty="0" smtClean="0"/>
              <a:t>Data yang diolah mencapai ukuran yang sangat </a:t>
            </a:r>
            <a:br>
              <a:rPr lang="id-ID" sz="2000" dirty="0" smtClean="0"/>
            </a:br>
            <a:r>
              <a:rPr lang="id-ID" sz="2000" dirty="0" smtClean="0"/>
              <a:t>besar (big data) .</a:t>
            </a:r>
          </a:p>
          <a:p>
            <a:r>
              <a:rPr lang="id-ID" sz="2000" dirty="0" smtClean="0"/>
              <a:t>Pemodelan data mining pada lingkungan big data</a:t>
            </a:r>
            <a:br>
              <a:rPr lang="id-ID" sz="2000" dirty="0" smtClean="0"/>
            </a:br>
            <a:r>
              <a:rPr lang="id-ID" sz="2000" dirty="0" smtClean="0"/>
              <a:t>komputasinya lambat.</a:t>
            </a:r>
            <a:r>
              <a:rPr lang="id-ID" sz="2000" dirty="0"/>
              <a:t/>
            </a:r>
            <a:br>
              <a:rPr lang="id-ID" sz="2000" dirty="0"/>
            </a:br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Latar belakang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551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73"/>
    </mc:Choice>
    <mc:Fallback xmlns="">
      <p:transition spd="slow" advTm="36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381000" y="2819400"/>
            <a:ext cx="8229600" cy="1398588"/>
          </a:xfrm>
        </p:spPr>
        <p:txBody>
          <a:bodyPr/>
          <a:lstStyle/>
          <a:p>
            <a:pPr algn="ctr"/>
            <a:r>
              <a:rPr lang="id-ID" dirty="0" smtClean="0">
                <a:solidFill>
                  <a:schemeClr val="bg1"/>
                </a:solidFill>
              </a:rPr>
              <a:t>Sekian dan terima kasih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22"/>
    </mc:Choice>
    <mc:Fallback>
      <p:transition spd="slow" advTm="6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85800" y="1665288"/>
            <a:ext cx="556260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2000" dirty="0" smtClean="0"/>
              <a:t>Solusi </a:t>
            </a:r>
            <a:r>
              <a:rPr lang="id-ID" sz="2000" dirty="0"/>
              <a:t>perlindungan data </a:t>
            </a:r>
            <a:r>
              <a:rPr lang="id-ID" sz="2000" dirty="0" smtClean="0"/>
              <a:t>:</a:t>
            </a:r>
          </a:p>
          <a:p>
            <a:r>
              <a:rPr lang="id-ID" sz="2000" dirty="0" smtClean="0"/>
              <a:t>Menjamin perlindungan data pada informasi sensitif sebelum data dipublikasi.</a:t>
            </a:r>
          </a:p>
          <a:p>
            <a:r>
              <a:rPr lang="id-ID" sz="2000" dirty="0" smtClean="0"/>
              <a:t>Menggunakan metode anonimisasi data dengan k-anonymity dan algoritma </a:t>
            </a: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>Greedy </a:t>
            </a:r>
            <a:r>
              <a:rPr lang="id-ID" sz="2000" dirty="0" smtClean="0"/>
              <a:t>k-member clustering.</a:t>
            </a:r>
            <a:br>
              <a:rPr lang="id-ID" sz="2000" dirty="0" smtClean="0"/>
            </a:br>
            <a:endParaRPr lang="id-ID" sz="2000" dirty="0" smtClean="0"/>
          </a:p>
          <a:p>
            <a:pPr marL="0" indent="0">
              <a:buNone/>
            </a:pPr>
            <a:r>
              <a:rPr lang="id-ID" sz="2000" dirty="0"/>
              <a:t>Solusi pengolahan data:</a:t>
            </a:r>
          </a:p>
          <a:p>
            <a:r>
              <a:rPr lang="id-ID" sz="2000" dirty="0" smtClean="0"/>
              <a:t>Komputasi </a:t>
            </a:r>
            <a:r>
              <a:rPr lang="id-ID" sz="2000" dirty="0"/>
              <a:t>big </a:t>
            </a:r>
            <a:r>
              <a:rPr lang="id-ID" sz="2000" dirty="0" smtClean="0"/>
              <a:t>data = Spark.</a:t>
            </a:r>
          </a:p>
          <a:p>
            <a:r>
              <a:rPr lang="id-ID" sz="2000" dirty="0" smtClean="0"/>
              <a:t>Pemodelan data mining = Spark MLlib.</a:t>
            </a:r>
            <a:endParaRPr lang="id-ID" sz="2000" dirty="0"/>
          </a:p>
          <a:p>
            <a:pPr marL="0" indent="0">
              <a:buNone/>
            </a:pPr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Tujuan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944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0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789"/>
    </mc:Choice>
    <mc:Fallback xmlns="">
      <p:transition spd="slow" advTm="51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z="2400" dirty="0" smtClean="0"/>
              <a:t>Big Data</a:t>
            </a:r>
            <a:endParaRPr lang="en-US" sz="2400" dirty="0" smtClean="0"/>
          </a:p>
          <a:p>
            <a:r>
              <a:rPr lang="id-ID" sz="2400" dirty="0" smtClean="0"/>
              <a:t>Data Mining</a:t>
            </a:r>
            <a:endParaRPr lang="en-US" sz="2400" dirty="0" smtClean="0"/>
          </a:p>
          <a:p>
            <a:r>
              <a:rPr lang="id-ID" sz="2400" dirty="0" smtClean="0"/>
              <a:t>K-Anonymity</a:t>
            </a:r>
          </a:p>
          <a:p>
            <a:r>
              <a:rPr lang="id-ID" sz="2400" dirty="0" smtClean="0"/>
              <a:t>Greedy K-Member </a:t>
            </a:r>
            <a:r>
              <a:rPr lang="id-ID" sz="2400" dirty="0"/>
              <a:t>C</a:t>
            </a:r>
            <a:r>
              <a:rPr lang="id-ID" sz="2400" dirty="0" smtClean="0"/>
              <a:t>lustering</a:t>
            </a:r>
          </a:p>
          <a:p>
            <a:r>
              <a:rPr lang="id-ID" sz="2400" dirty="0" smtClean="0"/>
              <a:t>Spark</a:t>
            </a:r>
          </a:p>
          <a:p>
            <a:r>
              <a:rPr lang="id-ID" sz="2400" dirty="0" smtClean="0"/>
              <a:t>Spark MLlib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OUTLINE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48"/>
    </mc:Choice>
    <mc:Fallback>
      <p:transition spd="slow" advTm="8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28650" y="1598253"/>
            <a:ext cx="746760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2000" dirty="0" smtClean="0"/>
              <a:t>Definisi</a:t>
            </a:r>
          </a:p>
          <a:p>
            <a:r>
              <a:rPr lang="id-ID" sz="2000" dirty="0" smtClean="0"/>
              <a:t>Himpunan data </a:t>
            </a:r>
            <a:r>
              <a:rPr lang="id-ID" sz="2000" dirty="0"/>
              <a:t>yang besar dan </a:t>
            </a:r>
            <a:r>
              <a:rPr lang="id-ID" sz="2000" dirty="0" smtClean="0"/>
              <a:t>kompleks</a:t>
            </a:r>
          </a:p>
          <a:p>
            <a:endParaRPr lang="en-US" sz="2000" dirty="0" smtClean="0"/>
          </a:p>
          <a:p>
            <a:pPr eaLnBrk="1" hangingPunct="1">
              <a:buFont typeface="Wingdings" pitchFamily="2" charset="2"/>
              <a:buNone/>
            </a:pPr>
            <a:r>
              <a:rPr lang="id-ID" sz="2000" dirty="0" smtClean="0"/>
              <a:t>Karakteristik Big Data 5V</a:t>
            </a:r>
            <a:r>
              <a:rPr lang="en-US" sz="2000" dirty="0" smtClean="0"/>
              <a:t>:</a:t>
            </a:r>
          </a:p>
          <a:p>
            <a:r>
              <a:rPr lang="id-ID" sz="2000" dirty="0" smtClean="0"/>
              <a:t>Volume: jumlah data sangat banyak</a:t>
            </a:r>
            <a:endParaRPr lang="en-US" sz="2000" b="1" dirty="0" smtClean="0"/>
          </a:p>
          <a:p>
            <a:r>
              <a:rPr lang="id-ID" sz="2000" dirty="0" smtClean="0"/>
              <a:t>Velocity: pertumbuhan data sangat cepat</a:t>
            </a:r>
            <a:endParaRPr lang="en-US" sz="2000" dirty="0" smtClean="0"/>
          </a:p>
          <a:p>
            <a:r>
              <a:rPr lang="en-US" sz="2000" dirty="0" smtClean="0"/>
              <a:t>Variety</a:t>
            </a:r>
            <a:r>
              <a:rPr lang="id-ID" sz="2000" dirty="0" smtClean="0"/>
              <a:t>: variasi data bermacam-macam</a:t>
            </a:r>
          </a:p>
          <a:p>
            <a:r>
              <a:rPr lang="id-ID" sz="2000" dirty="0" smtClean="0"/>
              <a:t>Veracity: kualitas data yang disimpan</a:t>
            </a:r>
          </a:p>
          <a:p>
            <a:r>
              <a:rPr lang="id-ID" sz="2000" dirty="0" smtClean="0"/>
              <a:t>Value: relevansi data dengan kebutuhan</a:t>
            </a:r>
            <a:endParaRPr lang="en-US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Big Data 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 smtClean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2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492"/>
    </mc:Choice>
    <mc:Fallback xmlns="">
      <p:transition spd="slow" advTm="67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28650" y="1598253"/>
            <a:ext cx="746760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2000" dirty="0" smtClean="0"/>
              <a:t>Definisi:</a:t>
            </a:r>
          </a:p>
          <a:p>
            <a:r>
              <a:rPr lang="id-ID" sz="2000" dirty="0" smtClean="0"/>
              <a:t>Proses menemukan pola dari sekumpulan data.</a:t>
            </a:r>
          </a:p>
          <a:p>
            <a:r>
              <a:rPr lang="id-ID" sz="2000" dirty="0" smtClean="0"/>
              <a:t>Hasil prediksinya adalah pengetahuan baru.</a:t>
            </a:r>
          </a:p>
          <a:p>
            <a:r>
              <a:rPr lang="id-ID" sz="2000" dirty="0" smtClean="0"/>
              <a:t>Menggunakan pemodelan tertentu.</a:t>
            </a:r>
            <a:r>
              <a:rPr lang="id-ID" sz="3600" dirty="0"/>
              <a:t/>
            </a:r>
            <a:br>
              <a:rPr lang="id-ID" sz="3600" dirty="0"/>
            </a:br>
            <a:endParaRPr lang="en-US" sz="2000" dirty="0" smtClean="0"/>
          </a:p>
          <a:p>
            <a:pPr eaLnBrk="1" hangingPunct="1">
              <a:buFont typeface="Wingdings" pitchFamily="2" charset="2"/>
              <a:buNone/>
            </a:pPr>
            <a:r>
              <a:rPr lang="id-ID" sz="2000" dirty="0"/>
              <a:t>P</a:t>
            </a:r>
            <a:r>
              <a:rPr lang="id-ID" sz="2000" dirty="0" smtClean="0"/>
              <a:t>emodelan </a:t>
            </a:r>
            <a:r>
              <a:rPr lang="id-ID" sz="2000" dirty="0"/>
              <a:t>d</a:t>
            </a:r>
            <a:r>
              <a:rPr lang="id-ID" sz="2000" dirty="0" smtClean="0"/>
              <a:t>ata </a:t>
            </a:r>
            <a:r>
              <a:rPr lang="id-ID" sz="2000" dirty="0"/>
              <a:t>m</a:t>
            </a:r>
            <a:r>
              <a:rPr lang="id-ID" sz="2000" dirty="0" smtClean="0"/>
              <a:t>ining</a:t>
            </a:r>
            <a:r>
              <a:rPr lang="en-US" sz="2000" dirty="0" smtClean="0"/>
              <a:t>:</a:t>
            </a:r>
          </a:p>
          <a:p>
            <a:r>
              <a:rPr lang="id-ID" sz="2000" dirty="0" smtClean="0"/>
              <a:t>Klasifikasi</a:t>
            </a:r>
            <a:endParaRPr lang="id-ID" sz="2000" b="1" dirty="0"/>
          </a:p>
          <a:p>
            <a:pPr lvl="1"/>
            <a:r>
              <a:rPr lang="id-ID" sz="1800" dirty="0" smtClean="0"/>
              <a:t>memprediksi </a:t>
            </a:r>
            <a:r>
              <a:rPr lang="id-ID" sz="1800" dirty="0"/>
              <a:t>nilai label/kelas </a:t>
            </a:r>
          </a:p>
          <a:p>
            <a:pPr lvl="1"/>
            <a:r>
              <a:rPr lang="id-ID" sz="1800" dirty="0" smtClean="0"/>
              <a:t>berdasarkan data-data baru yang diberikan</a:t>
            </a:r>
            <a:endParaRPr lang="id-ID" sz="1800" dirty="0"/>
          </a:p>
          <a:p>
            <a:r>
              <a:rPr lang="id-ID" sz="2000" dirty="0" smtClean="0"/>
              <a:t>Clustering</a:t>
            </a:r>
            <a:endParaRPr lang="id-ID" sz="2000" dirty="0"/>
          </a:p>
          <a:p>
            <a:pPr lvl="1"/>
            <a:r>
              <a:rPr lang="id-ID" sz="1800" dirty="0" smtClean="0"/>
              <a:t>menentukan kelompok </a:t>
            </a:r>
            <a:r>
              <a:rPr lang="id-ID" sz="1800" dirty="0"/>
              <a:t>data </a:t>
            </a:r>
            <a:endParaRPr lang="id-ID" sz="1800" dirty="0" smtClean="0"/>
          </a:p>
          <a:p>
            <a:pPr lvl="1"/>
            <a:r>
              <a:rPr lang="id-ID" sz="1800" dirty="0" smtClean="0"/>
              <a:t>berdasarkan data-data </a:t>
            </a:r>
            <a:r>
              <a:rPr lang="id-ID" sz="1800" dirty="0"/>
              <a:t>yang sudah ada sebelumnya.</a:t>
            </a:r>
          </a:p>
          <a:p>
            <a:endParaRPr lang="id-ID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Data mining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887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679"/>
    </mc:Choice>
    <mc:Fallback xmlns="">
      <p:transition spd="slow" advTm="32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28650" y="1598253"/>
            <a:ext cx="788670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2000" dirty="0" smtClean="0"/>
              <a:t>Secara garis besar, tahapan Naive Bayes adalah:</a:t>
            </a:r>
          </a:p>
          <a:p>
            <a:r>
              <a:rPr lang="id-ID" sz="2000" dirty="0" smtClean="0"/>
              <a:t>Mencari probabilitas tertinggi dari nilai label yang mungkin</a:t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>Contoh: </a:t>
            </a:r>
            <a:br>
              <a:rPr lang="id-ID" sz="2000" dirty="0" smtClean="0"/>
            </a:br>
            <a:r>
              <a:rPr lang="id-ID" sz="2000" dirty="0" smtClean="0"/>
              <a:t>today = (sunny, hot, normal, noWind)</a:t>
            </a:r>
          </a:p>
          <a:p>
            <a:endParaRPr lang="id-ID" sz="2000" dirty="0"/>
          </a:p>
          <a:p>
            <a:pPr marL="0" indent="0">
              <a:buNone/>
            </a:pP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endParaRPr lang="en-US" sz="2000" dirty="0" smtClean="0"/>
          </a:p>
          <a:p>
            <a:endParaRPr lang="id-ID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Naive bayes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 smtClean="0"/>
          </a:p>
        </p:txBody>
      </p:sp>
      <p:sp>
        <p:nvSpPr>
          <p:cNvPr id="10" name="Rectangle 9"/>
          <p:cNvSpPr/>
          <p:nvPr/>
        </p:nvSpPr>
        <p:spPr>
          <a:xfrm>
            <a:off x="935182" y="3282759"/>
            <a:ext cx="7294418" cy="128924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Rectangle 10"/>
          <p:cNvSpPr/>
          <p:nvPr/>
        </p:nvSpPr>
        <p:spPr>
          <a:xfrm>
            <a:off x="935182" y="4724400"/>
            <a:ext cx="7294418" cy="128924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55" y="3372010"/>
            <a:ext cx="7155180" cy="4902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4841196"/>
            <a:ext cx="7162800" cy="4166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6000" y="3886200"/>
            <a:ext cx="3251200" cy="45537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0600" y="5181600"/>
            <a:ext cx="3276600" cy="551956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18309" y="3410084"/>
            <a:ext cx="1039091" cy="3237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Rectangle 14"/>
          <p:cNvSpPr/>
          <p:nvPr/>
        </p:nvSpPr>
        <p:spPr>
          <a:xfrm>
            <a:off x="990600" y="4855575"/>
            <a:ext cx="1039091" cy="3237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1" name="Audio 3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85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17"/>
    </mc:Choice>
    <mc:Fallback xmlns="">
      <p:transition spd="slow" advTm="60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49432" y="2020887"/>
            <a:ext cx="4319660" cy="4873625"/>
          </a:xfrm>
        </p:spPr>
        <p:txBody>
          <a:bodyPr>
            <a:normAutofit/>
          </a:bodyPr>
          <a:lstStyle/>
          <a:p>
            <a:r>
              <a:rPr lang="id-ID" sz="2000" dirty="0" smtClean="0"/>
              <a:t>Mengelompokan </a:t>
            </a:r>
            <a:r>
              <a:rPr lang="id-ID" sz="2000" dirty="0" smtClean="0"/>
              <a:t>data ke centroid terdekat menggunakan </a:t>
            </a:r>
            <a:br>
              <a:rPr lang="id-ID" sz="2000" dirty="0" smtClean="0"/>
            </a:br>
            <a:r>
              <a:rPr lang="id-ID" sz="2000" dirty="0" smtClean="0"/>
              <a:t>Euclidean Distance.</a:t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>Contoh:</a:t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endParaRPr lang="id-ID" sz="2000" dirty="0" smtClean="0"/>
          </a:p>
          <a:p>
            <a:pPr marL="0" indent="0">
              <a:buNone/>
            </a:pP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endParaRPr lang="en-US" sz="2000" dirty="0" smtClean="0"/>
          </a:p>
          <a:p>
            <a:endParaRPr lang="id-ID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K-mEANS 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US" dirty="0" smtClean="0"/>
          </a:p>
        </p:txBody>
      </p:sp>
      <p:sp>
        <p:nvSpPr>
          <p:cNvPr id="3" name="Rectangle 2"/>
          <p:cNvSpPr/>
          <p:nvPr/>
        </p:nvSpPr>
        <p:spPr>
          <a:xfrm>
            <a:off x="956496" y="3429000"/>
            <a:ext cx="3844104" cy="20574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800600" y="1609563"/>
            <a:ext cx="4191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000" dirty="0" smtClean="0"/>
          </a:p>
          <a:p>
            <a:r>
              <a:rPr lang="id-ID" sz="2000" dirty="0" smtClean="0"/>
              <a:t>Menentukan </a:t>
            </a:r>
            <a:r>
              <a:rPr lang="id-ID" sz="2000" dirty="0" smtClean="0"/>
              <a:t>hasil kelompok </a:t>
            </a:r>
            <a:r>
              <a:rPr lang="id-ID" sz="2000" dirty="0" smtClean="0"/>
              <a:t>akhir berdasarkan eksperimen yang telah dilakukan. </a:t>
            </a: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>Contoh:</a:t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endParaRPr lang="id-ID" sz="2000" dirty="0" smtClean="0"/>
          </a:p>
          <a:p>
            <a:pPr marL="0" indent="0">
              <a:buNone/>
            </a:pPr>
            <a:r>
              <a:rPr lang="id-ID" sz="2000" dirty="0" smtClean="0"/>
              <a:t/>
            </a:r>
            <a:br>
              <a:rPr lang="id-ID" sz="2000" dirty="0" smtClean="0"/>
            </a:br>
            <a:r>
              <a:rPr lang="id-ID" sz="2000" dirty="0" smtClean="0"/>
              <a:t/>
            </a:r>
            <a:br>
              <a:rPr lang="id-ID" sz="2000" dirty="0" smtClean="0"/>
            </a:br>
            <a:endParaRPr lang="en-US" sz="2000" dirty="0" smtClean="0"/>
          </a:p>
          <a:p>
            <a:endParaRPr lang="id-ID" sz="2000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5162550" y="3461444"/>
            <a:ext cx="2914650" cy="111055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696" y="3505200"/>
            <a:ext cx="3686374" cy="19099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4980" y="3505200"/>
            <a:ext cx="2796020" cy="102778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066800" y="5146520"/>
            <a:ext cx="3599339" cy="2686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609600" y="1588294"/>
            <a:ext cx="74676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769B0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d-ID" sz="2000" dirty="0"/>
              <a:t>Secara garis besar, tahapan </a:t>
            </a:r>
            <a:r>
              <a:rPr lang="id-ID" sz="2000" dirty="0" smtClean="0"/>
              <a:t>K-Means adalah</a:t>
            </a:r>
            <a:r>
              <a:rPr lang="id-ID" sz="2000" dirty="0"/>
              <a:t>:</a:t>
            </a:r>
          </a:p>
        </p:txBody>
      </p: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18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072"/>
    </mc:Choice>
    <mc:Fallback>
      <p:transition spd="slow" advTm="63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628650" y="1679575"/>
            <a:ext cx="788670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d-ID" sz="2000" dirty="0" smtClean="0"/>
              <a:t>Hal-hal penting terkait k-anonymity:</a:t>
            </a:r>
          </a:p>
          <a:p>
            <a:r>
              <a:rPr lang="id-ID" sz="2000" dirty="0" smtClean="0"/>
              <a:t>Pemodelan anonimisasi data yang bertujuan </a:t>
            </a:r>
            <a:r>
              <a:rPr lang="id-ID" sz="2000" dirty="0"/>
              <a:t>agar sebuah data tidak dapat dibedakan </a:t>
            </a:r>
            <a:r>
              <a:rPr lang="id-ID" sz="2000" dirty="0" smtClean="0"/>
              <a:t>dengan k-1 </a:t>
            </a:r>
            <a:r>
              <a:rPr lang="id-ID" sz="2000" dirty="0"/>
              <a:t>data lainnya</a:t>
            </a:r>
            <a:r>
              <a:rPr lang="id-ID" sz="2000" dirty="0" smtClean="0"/>
              <a:t>.</a:t>
            </a:r>
          </a:p>
          <a:p>
            <a:r>
              <a:rPr lang="id-ID" sz="2000" dirty="0"/>
              <a:t>B</a:t>
            </a:r>
            <a:r>
              <a:rPr lang="id-ID" sz="2000" dirty="0" smtClean="0"/>
              <a:t>eberapa atribut yang dipakai pada model ini yaitu: identifier, quasi-identifier, dan sensitive attribute.</a:t>
            </a:r>
          </a:p>
          <a:p>
            <a:r>
              <a:rPr lang="id-ID" sz="2000" dirty="0" smtClean="0"/>
              <a:t>Jenis metode anonimisasi yang digunakan yaitu generalisasi (contoh: Age = &lt; 40) dan supresi (contoh: ZIP = {445**}).</a:t>
            </a:r>
          </a:p>
          <a:p>
            <a:r>
              <a:rPr lang="id-ID" sz="2000" dirty="0" smtClean="0"/>
              <a:t>Algoritma Greedy k-member clustering membantu melakukan pengelompokan data sebelum data dianonimisasi</a:t>
            </a:r>
            <a:br>
              <a:rPr lang="id-ID" sz="2000" dirty="0" smtClean="0"/>
            </a:br>
            <a:endParaRPr lang="en-US" sz="2000" dirty="0" smtClean="0"/>
          </a:p>
          <a:p>
            <a:endParaRPr lang="id-ID" sz="20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id-ID" dirty="0" smtClean="0"/>
              <a:t>K-Anonymity</a:t>
            </a:r>
            <a:endParaRPr 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B324426-9FA7-4EE5-805C-8D4B2CF072B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 smtClean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817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032"/>
    </mc:Choice>
    <mc:Fallback>
      <p:transition spd="slow" advTm="71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plateInformatika-v1.1.0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Informatika-v1.1.1.potx" id="{79934EB4-FF5F-4E92-97F7-18B285765342}" vid="{8F3827DB-5A55-4836-B109-FD2FEA4727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TemplateInformatika-v1.1.0</Template>
  <TotalTime>2114</TotalTime>
  <Words>517</Words>
  <Application>Microsoft Office PowerPoint</Application>
  <PresentationFormat>On-screen Show (4:3)</PresentationFormat>
  <Paragraphs>159</Paragraphs>
  <Slides>20</Slides>
  <Notes>7</Notes>
  <HiddenSlides>0</HiddenSlides>
  <MMClips>20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Open Sans</vt:lpstr>
      <vt:lpstr>Verdana</vt:lpstr>
      <vt:lpstr>Wingdings</vt:lpstr>
      <vt:lpstr>TemplateInformatika-v1.1.0</vt:lpstr>
      <vt:lpstr>Penerapan Algoritma Anonimisasi Data Pada Lingkungan Big Data</vt:lpstr>
      <vt:lpstr>Latar belakang</vt:lpstr>
      <vt:lpstr>Tujuan</vt:lpstr>
      <vt:lpstr>OUTLINE</vt:lpstr>
      <vt:lpstr>Big Data </vt:lpstr>
      <vt:lpstr>Data mining</vt:lpstr>
      <vt:lpstr>Naive bayes</vt:lpstr>
      <vt:lpstr>K-mEANS </vt:lpstr>
      <vt:lpstr>K-Anonymity</vt:lpstr>
      <vt:lpstr>K-Anonymity (2)</vt:lpstr>
      <vt:lpstr>GREEDY K-MEMBER CLUSTERING</vt:lpstr>
      <vt:lpstr>GREEDY K-MEMBER CLUSTERING (2)</vt:lpstr>
      <vt:lpstr>GREEDY K-MEMBER CLUSTERING (3)</vt:lpstr>
      <vt:lpstr>GREEDY K-MEMBER CLUSTERING (4)</vt:lpstr>
      <vt:lpstr>GREEDY K-MEMBER CLUSTERING (5)</vt:lpstr>
      <vt:lpstr>GREEDY K-MEMBER CLUSTERING (6)</vt:lpstr>
      <vt:lpstr>spark</vt:lpstr>
      <vt:lpstr>Spark MLLIB</vt:lpstr>
      <vt:lpstr>Spark MLLIB (2)</vt:lpstr>
      <vt:lpstr>Sekian dan 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 to Information Security</dc:title>
  <dc:creator>ASUS</dc:creator>
  <cp:lastModifiedBy>Windows User</cp:lastModifiedBy>
  <cp:revision>170</cp:revision>
  <dcterms:created xsi:type="dcterms:W3CDTF">2014-01-23T04:13:15Z</dcterms:created>
  <dcterms:modified xsi:type="dcterms:W3CDTF">2020-05-28T15:14:47Z</dcterms:modified>
</cp:coreProperties>
</file>